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48" r:id="rId2"/>
  </p:sldMasterIdLst>
  <p:notesMasterIdLst>
    <p:notesMasterId r:id="rId24"/>
  </p:notesMasterIdLst>
  <p:handoutMasterIdLst>
    <p:handoutMasterId r:id="rId25"/>
  </p:handoutMasterIdLst>
  <p:sldIdLst>
    <p:sldId id="269" r:id="rId3"/>
    <p:sldId id="341" r:id="rId4"/>
    <p:sldId id="349" r:id="rId5"/>
    <p:sldId id="343" r:id="rId6"/>
    <p:sldId id="345" r:id="rId7"/>
    <p:sldId id="344" r:id="rId8"/>
    <p:sldId id="350" r:id="rId9"/>
    <p:sldId id="346" r:id="rId10"/>
    <p:sldId id="347" r:id="rId11"/>
    <p:sldId id="353" r:id="rId12"/>
    <p:sldId id="351" r:id="rId13"/>
    <p:sldId id="352" r:id="rId14"/>
    <p:sldId id="355" r:id="rId15"/>
    <p:sldId id="360" r:id="rId16"/>
    <p:sldId id="359" r:id="rId17"/>
    <p:sldId id="356" r:id="rId18"/>
    <p:sldId id="361" r:id="rId19"/>
    <p:sldId id="357" r:id="rId20"/>
    <p:sldId id="358" r:id="rId21"/>
    <p:sldId id="354" r:id="rId22"/>
    <p:sldId id="342" r:id="rId23"/>
  </p:sldIdLst>
  <p:sldSz cx="12192000" cy="6858000"/>
  <p:notesSz cx="6858000" cy="9144000"/>
  <p:embeddedFontLst>
    <p:embeddedFont>
      <p:font typeface="서울남산체 M" panose="020205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서울남산체 L" panose="02020503020101020101" pitchFamily="18" charset="-127"/>
      <p:regular r:id="rId29"/>
    </p:embeddedFont>
    <p:embeddedFont>
      <p:font typeface="함초롬돋움" panose="020B0604000101010101" pitchFamily="50" charset="-127"/>
      <p:regular r:id="rId30"/>
      <p:bold r:id="rId31"/>
    </p:embeddedFont>
    <p:embeddedFont>
      <p:font typeface="08서울남산체 EB" panose="02020603020101020101" pitchFamily="18" charset="-127"/>
      <p:regular r:id="rId32"/>
    </p:embeddedFont>
    <p:embeddedFont>
      <p:font typeface="08서울남산체 L" panose="02020603020101020101" pitchFamily="18" charset="-127"/>
      <p:regular r:id="rId33"/>
    </p:embeddedFont>
    <p:embeddedFont>
      <p:font typeface="서울남산체 B" panose="02020503020101020101" pitchFamily="18" charset="-127"/>
      <p:regular r:id="rId34"/>
    </p:embeddedFont>
    <p:embeddedFont>
      <p:font typeface="서울남산체 EB" panose="020205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00"/>
    <a:srgbClr val="B0D9AD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2" autoAdjust="0"/>
    <p:restoredTop sz="82625" autoAdjust="0"/>
  </p:normalViewPr>
  <p:slideViewPr>
    <p:cSldViewPr snapToGrid="0">
      <p:cViewPr varScale="1">
        <p:scale>
          <a:sx n="73" d="100"/>
          <a:sy n="73" d="100"/>
        </p:scale>
        <p:origin x="12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9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9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1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6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1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0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19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0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2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TKK_bJ3FI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ical-support.tistory.com/85" TargetMode="External"/><Relationship Id="rId2" Type="http://schemas.openxmlformats.org/officeDocument/2006/relationships/hyperlink" Target="https://kamang-it.tistory.com/entry/Anaconda%EC%95%84%EB%82%98%EC%BD%98%EB%8B%A4-%EC%84%A4%EC%B9%98%ED%95%98%EB%8A%94%EB%B2%95%EA%B3%BC-%EC%82%AC%EC%9A%A9%EB%B2%95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ageitgey/face_recognition" TargetMode="External"/><Relationship Id="rId4" Type="http://schemas.openxmlformats.org/officeDocument/2006/relationships/hyperlink" Target="https://headbreakz.tistory.com/entry/IT-python-face-recognition-%EC%84%A4%EC%B9%98-%EB%B0%A9%EB%B2%95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3"/>
          <p:cNvSpPr>
            <a:spLocks noGrp="1"/>
          </p:cNvSpPr>
          <p:nvPr>
            <p:ph type="subTitle" idx="1"/>
          </p:nvPr>
        </p:nvSpPr>
        <p:spPr>
          <a:xfrm>
            <a:off x="2842101" y="3785727"/>
            <a:ext cx="8403774" cy="1655762"/>
          </a:xfrm>
        </p:spPr>
        <p:txBody>
          <a:bodyPr/>
          <a:lstStyle/>
          <a:p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양유진</a:t>
            </a: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1803" y="6121098"/>
            <a:ext cx="471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유튜브 주소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 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서울남산체 L" panose="02020503020101020101" pitchFamily="18" charset="-127"/>
                <a:ea typeface="서울남산체 L" panose="02020503020101020101" pitchFamily="18" charset="-127"/>
                <a:hlinkClick r:id="rId3"/>
              </a:rPr>
              <a:t>youtu.be/LTKK_bJ3FIM</a:t>
            </a:r>
            <a:r>
              <a:rPr lang="en-US" altLang="ko-KR" dirty="0" smtClean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7556" y="2133554"/>
            <a:ext cx="6912864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KNN</a:t>
            </a:r>
            <a:endParaRPr lang="en-US" altLang="ko-KR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찾기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(2)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7C722A2-E047-49D3-9D5F-D0252C21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167" y="3823115"/>
            <a:ext cx="5311438" cy="1118587"/>
          </a:xfrm>
          <a:prstGeom prst="rect">
            <a:avLst/>
          </a:prstGeom>
        </p:spPr>
      </p:pic>
      <p:pic>
        <p:nvPicPr>
          <p:cNvPr id="7" name="그림 6" descr="사람, 앉아있는, 가장, 그룹이(가) 표시된 사진&#10;&#10;자동 생성된 설명">
            <a:extLst>
              <a:ext uri="{FF2B5EF4-FFF2-40B4-BE49-F238E27FC236}">
                <a16:creationId xmlns="" xmlns:a16="http://schemas.microsoft.com/office/drawing/2014/main" id="{0593737B-DC23-4BC1-987A-1025EDEA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0" y="2069217"/>
            <a:ext cx="4507454" cy="299832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C3CA2292-AB75-4D78-9FD0-25BC7C353576}"/>
              </a:ext>
            </a:extLst>
          </p:cNvPr>
          <p:cNvGrpSpPr/>
          <p:nvPr/>
        </p:nvGrpSpPr>
        <p:grpSpPr>
          <a:xfrm>
            <a:off x="5625826" y="2069217"/>
            <a:ext cx="5786552" cy="934363"/>
            <a:chOff x="5699032" y="1945686"/>
            <a:chExt cx="5786552" cy="934363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1D1AE79A-8ED7-4FE6-B8D4-6F9D723B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9032" y="1945686"/>
              <a:ext cx="910198" cy="93436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D619C25F-8E54-41D0-B8AD-F4196BED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3845" y="1945686"/>
              <a:ext cx="926167" cy="93436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49C3799-637C-4732-B771-F9A04BD41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4627" y="1956124"/>
              <a:ext cx="885825" cy="9239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83722965-4AA6-4157-A39D-9E9703C0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5067" y="1994224"/>
              <a:ext cx="895350" cy="8858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EDF9BF62-34A2-4AEF-9AA4-F4F00B59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15032" y="1994224"/>
              <a:ext cx="870552" cy="88582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2A265D-64AF-4E19-860F-C85118F51E5C}"/>
              </a:ext>
            </a:extLst>
          </p:cNvPr>
          <p:cNvSpPr txBox="1"/>
          <p:nvPr/>
        </p:nvSpPr>
        <p:spPr>
          <a:xfrm>
            <a:off x="2283143" y="5067538"/>
            <a:ext cx="12354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[img01.jpg]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14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A2375F8-D4DB-45DB-A27D-30AD0717D10C}"/>
              </a:ext>
            </a:extLst>
          </p:cNvPr>
          <p:cNvSpPr/>
          <p:nvPr/>
        </p:nvSpPr>
        <p:spPr>
          <a:xfrm>
            <a:off x="67026" y="70338"/>
            <a:ext cx="11820174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A56C2B1C-A9CA-4C65-B32B-DC0B79802EEE}"/>
              </a:ext>
            </a:extLst>
          </p:cNvPr>
          <p:cNvSpPr txBox="1">
            <a:spLocks/>
          </p:cNvSpPr>
          <p:nvPr/>
        </p:nvSpPr>
        <p:spPr>
          <a:xfrm>
            <a:off x="3207018" y="2662083"/>
            <a:ext cx="554019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03 </a:t>
            </a: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실습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(2)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분류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(KNN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모델사용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(1) Labeling&amp;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_import</a:t>
            </a:r>
            <a:endParaRPr lang="ko-KR" altLang="en-US" sz="28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879250-25B4-4B2B-B605-2311FA3F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3982547"/>
            <a:ext cx="5857568" cy="176175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191D2B2B-395A-42B6-84BC-7A6BA998100A}"/>
              </a:ext>
            </a:extLst>
          </p:cNvPr>
          <p:cNvGrpSpPr/>
          <p:nvPr/>
        </p:nvGrpSpPr>
        <p:grpSpPr>
          <a:xfrm>
            <a:off x="534779" y="1216009"/>
            <a:ext cx="7012642" cy="2435580"/>
            <a:chOff x="4531659" y="3247549"/>
            <a:chExt cx="7012642" cy="2435580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D9E6A4FD-137F-4768-A75D-F942E161B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24" b="47281"/>
            <a:stretch/>
          </p:blipFill>
          <p:spPr>
            <a:xfrm>
              <a:off x="4531659" y="3247549"/>
              <a:ext cx="7012642" cy="24355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33E0C00-A773-4F0B-9C83-2A7639D0C5A9}"/>
                </a:ext>
              </a:extLst>
            </p:cNvPr>
            <p:cNvSpPr txBox="1"/>
            <p:nvPr/>
          </p:nvSpPr>
          <p:spPr>
            <a:xfrm>
              <a:off x="7420256" y="5406130"/>
              <a:ext cx="12354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[Labeling]</a:t>
              </a:r>
              <a:endParaRPr lang="ko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72825D45-0CDF-4AB4-8920-F9830E983054}"/>
              </a:ext>
            </a:extLst>
          </p:cNvPr>
          <p:cNvGrpSpPr/>
          <p:nvPr/>
        </p:nvGrpSpPr>
        <p:grpSpPr>
          <a:xfrm>
            <a:off x="397529" y="3817067"/>
            <a:ext cx="4875256" cy="2092717"/>
            <a:chOff x="397529" y="3817067"/>
            <a:chExt cx="4875256" cy="2092717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231E698F-5309-4E3B-A817-D352E0AB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529" y="3817067"/>
              <a:ext cx="4875256" cy="20927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F4D780D-A5A3-4AE7-A08F-BF536047FE7A}"/>
                </a:ext>
              </a:extLst>
            </p:cNvPr>
            <p:cNvSpPr txBox="1"/>
            <p:nvPr/>
          </p:nvSpPr>
          <p:spPr>
            <a:xfrm>
              <a:off x="2187928" y="5367404"/>
              <a:ext cx="12354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[TEST]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088" y="2538831"/>
            <a:ext cx="11323824" cy="1780337"/>
            <a:chOff x="401389" y="1383487"/>
            <a:chExt cx="11323824" cy="1780337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BF892F9F-2F5F-42FE-A181-C4834B910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77649"/>
            <a:stretch/>
          </p:blipFill>
          <p:spPr>
            <a:xfrm>
              <a:off x="401389" y="1383487"/>
              <a:ext cx="11323824" cy="17803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26788E5E-F685-4D33-9231-B1DB14D1AD31}"/>
                </a:ext>
              </a:extLst>
            </p:cNvPr>
            <p:cNvSpPr txBox="1"/>
            <p:nvPr/>
          </p:nvSpPr>
          <p:spPr>
            <a:xfrm>
              <a:off x="712710" y="1580034"/>
              <a:ext cx="2117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훈련 자료가 있는 </a:t>
              </a:r>
              <a:r>
                <a:rPr lang="ko-KR" altLang="en-US" sz="1400" dirty="0" err="1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디렉토리</a:t>
              </a:r>
              <a:endPara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B449E028-E35B-4E81-A8B4-F6A8F7FBD912}"/>
                </a:ext>
              </a:extLst>
            </p:cNvPr>
            <p:cNvSpPr/>
            <p:nvPr/>
          </p:nvSpPr>
          <p:spPr>
            <a:xfrm>
              <a:off x="1357063" y="1394509"/>
              <a:ext cx="828353" cy="1965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B449E028-E35B-4E81-A8B4-F6A8F7FBD912}"/>
                </a:ext>
              </a:extLst>
            </p:cNvPr>
            <p:cNvSpPr/>
            <p:nvPr/>
          </p:nvSpPr>
          <p:spPr>
            <a:xfrm>
              <a:off x="2331025" y="1394509"/>
              <a:ext cx="1902647" cy="19654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6788E5E-F685-4D33-9231-B1DB14D1AD31}"/>
                </a:ext>
              </a:extLst>
            </p:cNvPr>
            <p:cNvSpPr txBox="1"/>
            <p:nvPr/>
          </p:nvSpPr>
          <p:spPr>
            <a:xfrm>
              <a:off x="2802949" y="1580034"/>
              <a:ext cx="1342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knn</a:t>
              </a:r>
              <a:r>
                <a:rPr lang="en-US" altLang="ko-KR" sz="1400" dirty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1400" dirty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모델 경로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B449E028-E35B-4E81-A8B4-F6A8F7FBD912}"/>
                </a:ext>
              </a:extLst>
            </p:cNvPr>
            <p:cNvSpPr/>
            <p:nvPr/>
          </p:nvSpPr>
          <p:spPr>
            <a:xfrm>
              <a:off x="4379281" y="1406298"/>
              <a:ext cx="1518599" cy="19390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6788E5E-F685-4D33-9231-B1DB14D1AD31}"/>
                </a:ext>
              </a:extLst>
            </p:cNvPr>
            <p:cNvSpPr txBox="1"/>
            <p:nvPr/>
          </p:nvSpPr>
          <p:spPr>
            <a:xfrm>
              <a:off x="4062813" y="1623010"/>
              <a:ext cx="2392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K</a:t>
              </a:r>
              <a:r>
                <a:rPr lang="ko-KR" altLang="en-US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값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: </a:t>
              </a:r>
              <a:r>
                <a:rPr lang="ko-KR" altLang="en-US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가중치 부여할 </a:t>
              </a:r>
              <a:r>
                <a:rPr lang="ko-KR" altLang="en-US" sz="1400" dirty="0" err="1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인접값</a:t>
              </a:r>
              <a:r>
                <a:rPr lang="ko-KR" altLang="en-US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1400" dirty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수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ko-KR" altLang="en-US" sz="1400" dirty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449E028-E35B-4E81-A8B4-F6A8F7FBD912}"/>
                </a:ext>
              </a:extLst>
            </p:cNvPr>
            <p:cNvSpPr/>
            <p:nvPr/>
          </p:nvSpPr>
          <p:spPr>
            <a:xfrm>
              <a:off x="2331025" y="2552749"/>
              <a:ext cx="1975799" cy="1813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6788E5E-F685-4D33-9231-B1DB14D1AD31}"/>
                </a:ext>
              </a:extLst>
            </p:cNvPr>
            <p:cNvSpPr txBox="1"/>
            <p:nvPr/>
          </p:nvSpPr>
          <p:spPr>
            <a:xfrm>
              <a:off x="4306824" y="2497885"/>
              <a:ext cx="2990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return: </a:t>
              </a:r>
              <a:r>
                <a:rPr lang="ko-KR" altLang="en-US" sz="1400" dirty="0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훈련 </a:t>
              </a:r>
              <a:r>
                <a:rPr lang="ko-KR" altLang="en-US" sz="1400" dirty="0" err="1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디렉토리</a:t>
              </a:r>
              <a:r>
                <a:rPr lang="ko-KR" altLang="en-US" sz="1400" dirty="0" smtClean="0">
                  <a:solidFill>
                    <a:srgbClr val="FF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내의 파일 이름</a:t>
              </a:r>
              <a:endPara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B449E028-E35B-4E81-A8B4-F6A8F7FBD912}"/>
                </a:ext>
              </a:extLst>
            </p:cNvPr>
            <p:cNvSpPr/>
            <p:nvPr/>
          </p:nvSpPr>
          <p:spPr>
            <a:xfrm>
              <a:off x="3074913" y="2750812"/>
              <a:ext cx="3152151" cy="25139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6788E5E-F685-4D33-9231-B1DB14D1AD31}"/>
                </a:ext>
              </a:extLst>
            </p:cNvPr>
            <p:cNvSpPr txBox="1"/>
            <p:nvPr/>
          </p:nvSpPr>
          <p:spPr>
            <a:xfrm>
              <a:off x="6279921" y="2734056"/>
              <a:ext cx="2596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경로 생성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altLang="ko-KR" sz="1400" dirty="0" err="1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train_dir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/</a:t>
              </a:r>
              <a:r>
                <a:rPr lang="en-US" altLang="ko-KR" sz="1400" dirty="0" err="1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class_dir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  <a:endParaRPr lang="ko-KR" altLang="en-US" sz="1400" dirty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(1)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_train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2062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F892F9F-2F5F-42FE-A181-C4834B91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9" b="40339"/>
          <a:stretch/>
        </p:blipFill>
        <p:spPr>
          <a:xfrm>
            <a:off x="498096" y="2050935"/>
            <a:ext cx="11323824" cy="28437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6" y="1431549"/>
            <a:ext cx="8806194" cy="4514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2716636" y="2265868"/>
            <a:ext cx="1961215" cy="242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5627494" y="1586467"/>
            <a:ext cx="3676796" cy="296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2692"/>
          <a:stretch/>
        </p:blipFill>
        <p:spPr>
          <a:xfrm>
            <a:off x="498096" y="4997116"/>
            <a:ext cx="4031863" cy="1190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F4D780D-A5A3-4AE7-A08F-BF536047FE7A}"/>
              </a:ext>
            </a:extLst>
          </p:cNvPr>
          <p:cNvSpPr txBox="1"/>
          <p:nvPr/>
        </p:nvSpPr>
        <p:spPr>
          <a:xfrm>
            <a:off x="9230524" y="1671539"/>
            <a:ext cx="17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face_recognition_cli.py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F4D780D-A5A3-4AE7-A08F-BF536047FE7A}"/>
              </a:ext>
            </a:extLst>
          </p:cNvPr>
          <p:cNvSpPr txBox="1"/>
          <p:nvPr/>
        </p:nvSpPr>
        <p:spPr>
          <a:xfrm>
            <a:off x="1939892" y="6151638"/>
            <a:ext cx="705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a</a:t>
            </a:r>
            <a:r>
              <a:rPr lang="en-US" altLang="ko-KR" sz="1200" dirty="0" smtClean="0"/>
              <a:t>pi.py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3949868" y="2464112"/>
            <a:ext cx="2304627" cy="2292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2760168" y="5887449"/>
            <a:ext cx="440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Open</a:t>
            </a:r>
            <a:r>
              <a:rPr lang="ko-KR" altLang="en-US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한 이미지 파일을 </a:t>
            </a:r>
            <a:r>
              <a:rPr lang="en-US" altLang="ko-KR" sz="1400" dirty="0" err="1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numpy</a:t>
            </a:r>
            <a:r>
              <a:rPr lang="en-US" altLang="ko-KR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array </a:t>
            </a:r>
            <a:r>
              <a:rPr lang="ko-KR" altLang="en-US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형태로 </a:t>
            </a:r>
            <a:r>
              <a:rPr lang="en-US" altLang="ko-KR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return</a:t>
            </a:r>
            <a:endParaRPr lang="ko-KR" altLang="en-US" sz="1400" dirty="0">
              <a:solidFill>
                <a:srgbClr val="00B0F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921913" y="5015313"/>
            <a:ext cx="1656892" cy="2355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1648945" y="5887449"/>
            <a:ext cx="1387059" cy="3002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5207508" y="2696228"/>
            <a:ext cx="1970532" cy="1616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7147897" y="2646005"/>
            <a:ext cx="362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얼굴 </a:t>
            </a:r>
            <a:r>
              <a:rPr lang="ko-KR" altLang="en-US" sz="1400" dirty="0" err="1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위치값</a:t>
            </a:r>
            <a:r>
              <a:rPr lang="en-US" altLang="ko-KR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(top, right, bottom, left)</a:t>
            </a:r>
            <a:r>
              <a:rPr lang="ko-KR" altLang="en-US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반환</a:t>
            </a:r>
            <a:endParaRPr lang="ko-KR" altLang="en-US" sz="1400" dirty="0">
              <a:solidFill>
                <a:schemeClr val="accent6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4911838" y="1164014"/>
            <a:ext cx="523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문자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].(jpg/jpeg/</a:t>
            </a:r>
            <a:r>
              <a:rPr lang="en-US" altLang="ko-KR" sz="1400" dirty="0" err="1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png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형태 찾으면 그 이름 반환</a:t>
            </a:r>
            <a:endParaRPr lang="ko-KR" altLang="en-US" sz="14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38" name="직선 연결선 37"/>
          <p:cNvCxnSpPr>
            <a:endCxn id="19" idx="2"/>
          </p:cNvCxnSpPr>
          <p:nvPr/>
        </p:nvCxnSpPr>
        <p:spPr>
          <a:xfrm flipV="1">
            <a:off x="3697243" y="1882971"/>
            <a:ext cx="3768649" cy="382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23" idx="2"/>
          </p:cNvCxnSpPr>
          <p:nvPr/>
        </p:nvCxnSpPr>
        <p:spPr>
          <a:xfrm flipV="1">
            <a:off x="1750359" y="2693338"/>
            <a:ext cx="3351823" cy="2303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(1)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_train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30245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(1)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_train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F892F9F-2F5F-42FE-A181-C4834B91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81"/>
          <a:stretch/>
        </p:blipFill>
        <p:spPr>
          <a:xfrm>
            <a:off x="495436" y="1852448"/>
            <a:ext cx="11201127" cy="3153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5202621" y="2267326"/>
            <a:ext cx="366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리스트</a:t>
            </a:r>
            <a:r>
              <a:rPr lang="en-US" altLang="ko-KR" sz="1400" dirty="0" smtClean="0">
                <a:solidFill>
                  <a:srgbClr val="FF0000"/>
                </a:solidFill>
              </a:rPr>
              <a:t>X </a:t>
            </a:r>
            <a:r>
              <a:rPr lang="ko-KR" altLang="en-US" sz="1400" dirty="0" smtClean="0">
                <a:solidFill>
                  <a:srgbClr val="FF0000"/>
                </a:solidFill>
              </a:rPr>
              <a:t>길이의 제곱근 반올림한 값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정수형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2485408" y="2306808"/>
            <a:ext cx="2717213" cy="22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861559" y="3815392"/>
            <a:ext cx="3889117" cy="906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>
            <a:stCxn id="7" idx="3"/>
          </p:cNvCxnSpPr>
          <p:nvPr/>
        </p:nvCxnSpPr>
        <p:spPr>
          <a:xfrm>
            <a:off x="4750676" y="4268582"/>
            <a:ext cx="2432323" cy="11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3107"/>
          <a:stretch/>
        </p:blipFill>
        <p:spPr>
          <a:xfrm>
            <a:off x="7182999" y="3873062"/>
            <a:ext cx="2828925" cy="1887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10184524" y="3222560"/>
            <a:ext cx="17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FF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KNN </a:t>
            </a:r>
            <a:r>
              <a:rPr lang="ko-KR" altLang="en-US" sz="1400" dirty="0" smtClean="0">
                <a:solidFill>
                  <a:srgbClr val="FFFF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분류기 생성</a:t>
            </a:r>
            <a:endParaRPr lang="ko-KR" altLang="en-US" sz="1400" dirty="0">
              <a:solidFill>
                <a:srgbClr val="FFFF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2264979" y="3394650"/>
            <a:ext cx="17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FF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KNN </a:t>
            </a:r>
            <a:r>
              <a:rPr lang="ko-KR" altLang="en-US" sz="1400" dirty="0" smtClean="0">
                <a:solidFill>
                  <a:srgbClr val="FFFF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분류기 훈련</a:t>
            </a:r>
            <a:endParaRPr lang="ko-KR" altLang="en-US" sz="1400" dirty="0">
              <a:solidFill>
                <a:srgbClr val="FFFF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12FF73-FBEB-47EF-9FFC-EF32A76DB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95" b="58511"/>
          <a:stretch/>
        </p:blipFill>
        <p:spPr>
          <a:xfrm>
            <a:off x="517371" y="2345611"/>
            <a:ext cx="11157257" cy="2846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1628815" y="2037834"/>
            <a:ext cx="1418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테스트 셋 경로</a:t>
            </a:r>
            <a:endParaRPr lang="ko-KR" altLang="en-US" sz="14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6357414" y="2340660"/>
            <a:ext cx="2717213" cy="22881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1820686" y="2345611"/>
            <a:ext cx="1132721" cy="218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3047712" y="2345611"/>
            <a:ext cx="1377144" cy="218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3009260" y="2037834"/>
            <a:ext cx="145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knn</a:t>
            </a:r>
            <a:r>
              <a:rPr lang="en-US" altLang="ko-KR" sz="1400" dirty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00B0F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분류기 객체</a:t>
            </a:r>
            <a:endParaRPr lang="ko-KR" altLang="en-US" sz="1400" dirty="0">
              <a:solidFill>
                <a:srgbClr val="00B0F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4557613" y="2345611"/>
            <a:ext cx="1727573" cy="2189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4185441" y="2037834"/>
            <a:ext cx="2392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훈련된 </a:t>
            </a:r>
            <a:r>
              <a:rPr lang="en-US" altLang="ko-KR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KNN </a:t>
            </a:r>
            <a:r>
              <a:rPr lang="ko-KR" altLang="en-US" sz="1400" dirty="0" smtClean="0">
                <a:solidFill>
                  <a:schemeClr val="accent6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모델 경로</a:t>
            </a:r>
            <a:endParaRPr lang="ko-KR" altLang="en-US" sz="1400" dirty="0">
              <a:solidFill>
                <a:schemeClr val="accent6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6417943" y="2052123"/>
            <a:ext cx="2392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E7E2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얼굴 분류 </a:t>
            </a:r>
            <a:r>
              <a:rPr lang="ko-KR" altLang="en-US" sz="1400" dirty="0" err="1" smtClean="0">
                <a:solidFill>
                  <a:srgbClr val="E7E2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임계값</a:t>
            </a:r>
            <a:endParaRPr lang="ko-KR" altLang="en-US" sz="1400" dirty="0">
              <a:solidFill>
                <a:srgbClr val="E7E2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8179292" y="2052122"/>
            <a:ext cx="328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값이 클수록 잘못 분류할 가능성이 커짐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A61BD60-5F4B-428A-A28B-0258B4D703F8}"/>
              </a:ext>
            </a:extLst>
          </p:cNvPr>
          <p:cNvSpPr/>
          <p:nvPr/>
        </p:nvSpPr>
        <p:spPr>
          <a:xfrm>
            <a:off x="8365576" y="1999929"/>
            <a:ext cx="2933045" cy="34073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(2)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_predict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6872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(2)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_predict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12FF73-FBEB-47EF-9FFC-EF32A76DB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89"/>
          <a:stretch/>
        </p:blipFill>
        <p:spPr>
          <a:xfrm>
            <a:off x="428661" y="1145626"/>
            <a:ext cx="11187531" cy="28903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997"/>
          <a:stretch/>
        </p:blipFill>
        <p:spPr>
          <a:xfrm>
            <a:off x="7434717" y="4266214"/>
            <a:ext cx="4181475" cy="1850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4D780D-A5A3-4AE7-A08F-BF536047FE7A}"/>
              </a:ext>
            </a:extLst>
          </p:cNvPr>
          <p:cNvSpPr txBox="1"/>
          <p:nvPr/>
        </p:nvSpPr>
        <p:spPr>
          <a:xfrm>
            <a:off x="8364061" y="6117021"/>
            <a:ext cx="2322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/>
              <a:t>trained_knn_model.clf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中 일부</a:t>
            </a:r>
            <a:r>
              <a:rPr lang="en-US" altLang="ko-KR" sz="1200" dirty="0" smtClean="0"/>
              <a:t>  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5686094" y="3085206"/>
            <a:ext cx="318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샘플 거리 계산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en-US" altLang="ko-KR" sz="1200" dirty="0" smtClean="0">
                <a:solidFill>
                  <a:srgbClr val="FF0000"/>
                </a:solidFill>
              </a:rPr>
              <a:t> index</a:t>
            </a:r>
            <a:r>
              <a:rPr lang="ko-KR" altLang="en-US" sz="1200" dirty="0" smtClean="0">
                <a:solidFill>
                  <a:srgbClr val="FF0000"/>
                </a:solidFill>
              </a:rPr>
              <a:t> 반환함</a:t>
            </a:r>
            <a:endParaRPr lang="ko-KR" altLang="en-US" sz="12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2275200" y="3142592"/>
            <a:ext cx="3862841" cy="16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3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(3)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</a:t>
            </a:r>
            <a:r>
              <a:rPr lang="en-US" altLang="ko-KR" sz="2600" dirty="0" err="1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show_prediction_labels_on_image</a:t>
            </a:r>
            <a:r>
              <a:rPr lang="en-US" altLang="ko-KR" sz="26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함수</a:t>
            </a:r>
            <a:endParaRPr lang="ko-KR" altLang="en-US" sz="28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DE08CC0-604D-4DE4-8309-0E40D68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5" y="1550111"/>
            <a:ext cx="10521250" cy="4377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3394838" y="1273112"/>
            <a:ext cx="318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(test </a:t>
            </a:r>
            <a:r>
              <a:rPr lang="ko-KR" altLang="en-US" sz="1200" dirty="0" smtClean="0">
                <a:solidFill>
                  <a:srgbClr val="FF0000"/>
                </a:solidFill>
              </a:rPr>
              <a:t>데이터 경로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예측 결과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분류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_main</a:t>
            </a:r>
            <a:endParaRPr lang="ko-KR" altLang="en-US" sz="28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A3133C8-CFC3-4F4E-8CFC-1D50A45A3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"/>
          <a:stretch/>
        </p:blipFill>
        <p:spPr>
          <a:xfrm>
            <a:off x="647140" y="1323068"/>
            <a:ext cx="10677777" cy="48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01 KNN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?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02 </a:t>
            </a:r>
            <a:r>
              <a:rPr lang="ko-KR" altLang="en-US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실습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(1)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얼굴 </a:t>
            </a:r>
            <a:r>
              <a:rPr lang="ko-KR" altLang="en-US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찾기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03 </a:t>
            </a:r>
            <a:r>
              <a:rPr lang="ko-KR" altLang="en-US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실습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(2)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얼굴 식별</a:t>
            </a:r>
            <a:r>
              <a:rPr lang="en-US" altLang="ko-KR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(KNN </a:t>
            </a:r>
            <a:r>
              <a:rPr lang="ko-KR" altLang="en-US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모델 사용</a:t>
            </a:r>
            <a:r>
              <a:rPr lang="en-US" altLang="ko-KR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04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실습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얼굴 식별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모델 사용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O)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6703" y="3886200"/>
            <a:ext cx="7702296" cy="2231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1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분류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모델사용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O) (2)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EAC5F0-527F-4345-B25E-78973ECF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40" y="1234656"/>
            <a:ext cx="3019090" cy="5035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07051A8-5A4A-46B2-B606-8579A983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50" y="1234656"/>
            <a:ext cx="3116531" cy="4659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50ED859-CE4B-4999-8155-19D42C7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21" y="1268436"/>
            <a:ext cx="3353138" cy="50359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94613CB-EFA9-4B0E-BF2B-A9172679E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1"/>
          <a:stretch/>
        </p:blipFill>
        <p:spPr>
          <a:xfrm>
            <a:off x="4176339" y="4019192"/>
            <a:ext cx="3420151" cy="2285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7E43DAE-4046-4D96-B0B3-C759F0795F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62"/>
          <a:stretch/>
        </p:blipFill>
        <p:spPr>
          <a:xfrm>
            <a:off x="7970743" y="4357735"/>
            <a:ext cx="3534893" cy="19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0D1DD6-9A1A-47C5-8E30-410B9F936C69}"/>
              </a:ext>
            </a:extLst>
          </p:cNvPr>
          <p:cNvSpPr/>
          <p:nvPr/>
        </p:nvSpPr>
        <p:spPr>
          <a:xfrm>
            <a:off x="2534733" y="2395727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096181" y="2667945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289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A2375F8-D4DB-45DB-A27D-30AD0717D10C}"/>
              </a:ext>
            </a:extLst>
          </p:cNvPr>
          <p:cNvSpPr/>
          <p:nvPr/>
        </p:nvSpPr>
        <p:spPr>
          <a:xfrm>
            <a:off x="90472" y="76200"/>
            <a:ext cx="11820174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A56C2B1C-A9CA-4C65-B32B-DC0B79802EEE}"/>
              </a:ext>
            </a:extLst>
          </p:cNvPr>
          <p:cNvSpPr txBox="1">
            <a:spLocks/>
          </p:cNvSpPr>
          <p:nvPr/>
        </p:nvSpPr>
        <p:spPr>
          <a:xfrm>
            <a:off x="3680010" y="2615191"/>
            <a:ext cx="5047819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01 KNN</a:t>
            </a:r>
            <a:r>
              <a:rPr lang="ko-KR" altLang="en-US" sz="6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이란</a:t>
            </a:r>
            <a:r>
              <a:rPr lang="en-US" altLang="ko-KR" sz="6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?</a:t>
            </a:r>
            <a:endParaRPr lang="ko-KR" altLang="en-US" sz="6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KNN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2123987" y="1815964"/>
            <a:ext cx="7944026" cy="3736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KNN(K-Nearest Neighbor)</a:t>
            </a:r>
            <a:r>
              <a:rPr lang="en-US" altLang="ko-KR" sz="2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K – </a:t>
            </a:r>
            <a:r>
              <a:rPr lang="ko-KR" altLang="en-US" sz="2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최근접 </a:t>
            </a:r>
            <a:r>
              <a:rPr lang="ko-KR" altLang="en-US" sz="26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이웃법</a:t>
            </a:r>
            <a:r>
              <a:rPr lang="ko-KR" altLang="en-US" sz="26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endParaRPr lang="en-US" altLang="ko-KR" sz="26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지도 학습 중 </a:t>
            </a:r>
            <a:r>
              <a:rPr lang="en-US" altLang="ko-KR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‘</a:t>
            </a: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분류</a:t>
            </a:r>
            <a:r>
              <a:rPr lang="en-US" altLang="ko-KR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’</a:t>
            </a: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속하는 알고리즘</a:t>
            </a:r>
            <a:endParaRPr lang="en-US" altLang="ko-KR" sz="2400" dirty="0" smtClean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새로운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데이터가 들어왔을 때</a:t>
            </a: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 그룹 중 어떤 그룹에 속하는지 분류해주는 알고리즘</a:t>
            </a:r>
            <a:endParaRPr lang="en-US" altLang="ko-KR" sz="2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새로운 데이터와 기존 데이터 비교하여 가장 유사하게 판단된 기존 데이터로 분류함</a:t>
            </a: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Ex)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이미지 분류</a:t>
            </a: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음악 장르 분류 등</a:t>
            </a:r>
            <a:endParaRPr lang="en-US" altLang="ko-KR" sz="2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0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0194A2-0030-48BA-AF17-ED36D8D009A3}"/>
              </a:ext>
            </a:extLst>
          </p:cNvPr>
          <p:cNvSpPr/>
          <p:nvPr/>
        </p:nvSpPr>
        <p:spPr>
          <a:xfrm>
            <a:off x="7158017" y="2750566"/>
            <a:ext cx="2945727" cy="27134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A61BD60-5F4B-428A-A28B-0258B4D703F8}"/>
              </a:ext>
            </a:extLst>
          </p:cNvPr>
          <p:cNvSpPr/>
          <p:nvPr/>
        </p:nvSpPr>
        <p:spPr>
          <a:xfrm>
            <a:off x="7914976" y="1315711"/>
            <a:ext cx="545123" cy="38797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2188464" y="1270842"/>
            <a:ext cx="7944026" cy="1125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[1</a:t>
            </a:r>
            <a:r>
              <a:rPr lang="ko-KR" altLang="en-US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단계</a:t>
            </a:r>
            <a:r>
              <a:rPr lang="en-US" altLang="ko-KR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새로운 데이터와 가장 인접한 데이터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k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선정</a:t>
            </a:r>
            <a:endParaRPr lang="en-US" altLang="ko-KR" sz="2400" b="1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[2</a:t>
            </a:r>
            <a:r>
              <a:rPr lang="ko-KR" altLang="en-US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단계</a:t>
            </a:r>
            <a:r>
              <a:rPr lang="en-US" altLang="ko-KR" sz="26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k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데이터가 가장 많이 속한 분류 선택</a:t>
            </a: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93DC182-457B-46D2-B7AE-6B98450931A7}"/>
              </a:ext>
            </a:extLst>
          </p:cNvPr>
          <p:cNvGrpSpPr/>
          <p:nvPr/>
        </p:nvGrpSpPr>
        <p:grpSpPr>
          <a:xfrm>
            <a:off x="1636706" y="2462270"/>
            <a:ext cx="6128496" cy="3748237"/>
            <a:chOff x="3096229" y="2672862"/>
            <a:chExt cx="6128496" cy="3748237"/>
          </a:xfrm>
        </p:grpSpPr>
        <p:pic>
          <p:nvPicPr>
            <p:cNvPr id="7" name="Picture 2" descr="Example on KNN classifier">
              <a:extLst>
                <a:ext uri="{FF2B5EF4-FFF2-40B4-BE49-F238E27FC236}">
                  <a16:creationId xmlns="" xmlns:a16="http://schemas.microsoft.com/office/drawing/2014/main" id="{2D0B96F3-8461-412C-BF9C-87FE86E4D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811" y="2672862"/>
              <a:ext cx="4264470" cy="3471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35DDE56-241D-4E55-94FB-8E290BE0819B}"/>
                </a:ext>
              </a:extLst>
            </p:cNvPr>
            <p:cNvSpPr txBox="1"/>
            <p:nvPr/>
          </p:nvSpPr>
          <p:spPr>
            <a:xfrm>
              <a:off x="3096229" y="6144100"/>
              <a:ext cx="6128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/>
                <a:t>출처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https://www.researchgate.net/figure/Example-on-KNN-classifier_fig1_331424423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9F39D172-29D5-49E1-831F-146F0FB8DDB4}"/>
              </a:ext>
            </a:extLst>
          </p:cNvPr>
          <p:cNvSpPr txBox="1">
            <a:spLocks/>
          </p:cNvSpPr>
          <p:nvPr/>
        </p:nvSpPr>
        <p:spPr>
          <a:xfrm>
            <a:off x="7245423" y="2886024"/>
            <a:ext cx="2858321" cy="2713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1) k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값 너무 작은 경우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 하나의 영향력 높아짐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→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 </a:t>
            </a:r>
            <a:r>
              <a:rPr lang="en-US" altLang="ko-KR" sz="1800" b="1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overfitting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 </a:t>
            </a:r>
            <a:r>
              <a:rPr lang="ko-KR" altLang="en-US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발생</a:t>
            </a:r>
            <a:endParaRPr lang="en-US" altLang="ko-KR" sz="1800" kern="120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kern="1200" dirty="0">
              <a:solidFill>
                <a:srgbClr val="000000"/>
              </a:solidFill>
              <a:effectLst/>
              <a:latin typeface="서울남산체 L" panose="02020503020101020101" pitchFamily="18" charset="-127"/>
              <a:ea typeface="서울남산체 L" panose="02020503020101020101" pitchFamily="18" charset="-127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2) k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값 너무 큰 경우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분류 경계면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단조로워짐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→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 </a:t>
            </a:r>
            <a:r>
              <a:rPr lang="en-US" altLang="ko-KR" sz="1800" b="1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underfitting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 </a:t>
            </a:r>
            <a:r>
              <a:rPr lang="ko-KR" altLang="en-US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발생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81D30CF-6F0A-4286-BCE0-2BAE5E1DC55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175814" y="1703684"/>
            <a:ext cx="455067" cy="1046882"/>
          </a:xfrm>
          <a:prstGeom prst="line">
            <a:avLst/>
          </a:prstGeom>
          <a:ln w="19050">
            <a:solidFill>
              <a:srgbClr val="FFFF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9EBE472-6A7F-4A73-94FF-F487321328D3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KNN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3933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8"/>
          <p:cNvSpPr txBox="1">
            <a:spLocks/>
          </p:cNvSpPr>
          <p:nvPr/>
        </p:nvSpPr>
        <p:spPr>
          <a:xfrm>
            <a:off x="842421" y="2044564"/>
            <a:ext cx="5153934" cy="3736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</a:t>
            </a:r>
            <a:r>
              <a:rPr lang="ko-KR" altLang="en-US" sz="24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장점</a:t>
            </a:r>
            <a:r>
              <a:rPr lang="en-US" altLang="ko-KR" sz="20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보통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높은 정확도</a:t>
            </a:r>
            <a:endParaRPr lang="en-US" altLang="ko-KR" sz="20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가장 가까운 상위 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k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개의 데이터만 활용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오류 데이터 비교 대상에서 제외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오류 데이터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결과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영향 끼치지 않음</a:t>
            </a:r>
            <a:endParaRPr lang="en-US" altLang="ko-KR" sz="20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3.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 데이터 기반 →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데이터에 대한 가정 없음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→ 구현 간단함</a:t>
            </a:r>
            <a:endParaRPr lang="en-US" altLang="ko-KR" sz="20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="" xmlns:a16="http://schemas.microsoft.com/office/drawing/2014/main" id="{0472E560-F917-4271-9320-B86BDE1ECEE6}"/>
              </a:ext>
            </a:extLst>
          </p:cNvPr>
          <p:cNvSpPr txBox="1">
            <a:spLocks/>
          </p:cNvSpPr>
          <p:nvPr/>
        </p:nvSpPr>
        <p:spPr>
          <a:xfrm>
            <a:off x="6381575" y="2044564"/>
            <a:ext cx="5153934" cy="3736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</a:t>
            </a:r>
            <a:r>
              <a:rPr lang="ko-KR" altLang="en-US" sz="24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단점</a:t>
            </a:r>
            <a:r>
              <a:rPr lang="en-US" altLang="ko-KR" sz="20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새로운 데이터와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기존의 모든 데이터 비교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데이터 많을수록 처리시간 증가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속도 느려짐</a:t>
            </a:r>
            <a:endParaRPr lang="en-US" altLang="ko-KR" sz="20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</a:t>
            </a:r>
            <a:r>
              <a:rPr lang="ko-KR" altLang="en-US" sz="20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데이터량과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메모리 사용량 비례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</a:t>
            </a:r>
            <a:r>
              <a:rPr lang="ko-KR" altLang="en-US" sz="20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고용량 메모리 필요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 함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3.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차원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벡터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크기 큰 경우</a:t>
            </a:r>
            <a:r>
              <a:rPr lang="en-US" altLang="ko-KR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변수간 거리 멀어짐</a:t>
            </a:r>
            <a:endParaRPr lang="en-US" altLang="ko-KR" sz="2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buNone/>
            </a:pPr>
            <a:r>
              <a:rPr lang="ko-KR" altLang="ko-KR" sz="20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→ </a:t>
            </a:r>
            <a:r>
              <a:rPr lang="ko-KR" altLang="en-US" sz="2000" b="1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  <a:cs typeface="+mn-cs"/>
              </a:rPr>
              <a:t>정확도 감소</a:t>
            </a:r>
            <a:endParaRPr lang="en-US" altLang="ko-KR" sz="20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6D4B8F8-CFAF-4B28-96EC-30DF6740CE88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KNN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장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21802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A2375F8-D4DB-45DB-A27D-30AD0717D10C}"/>
              </a:ext>
            </a:extLst>
          </p:cNvPr>
          <p:cNvSpPr/>
          <p:nvPr/>
        </p:nvSpPr>
        <p:spPr>
          <a:xfrm>
            <a:off x="67026" y="70338"/>
            <a:ext cx="11820174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A56C2B1C-A9CA-4C65-B32B-DC0B79802EEE}"/>
              </a:ext>
            </a:extLst>
          </p:cNvPr>
          <p:cNvSpPr txBox="1">
            <a:spLocks/>
          </p:cNvSpPr>
          <p:nvPr/>
        </p:nvSpPr>
        <p:spPr>
          <a:xfrm>
            <a:off x="3207018" y="2662083"/>
            <a:ext cx="554019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02 </a:t>
            </a: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(1)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3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8">
            <a:extLst>
              <a:ext uri="{FF2B5EF4-FFF2-40B4-BE49-F238E27FC236}">
                <a16:creationId xmlns="" xmlns:a16="http://schemas.microsoft.com/office/drawing/2014/main" id="{0472E560-F917-4271-9320-B86BDE1ECEE6}"/>
              </a:ext>
            </a:extLst>
          </p:cNvPr>
          <p:cNvSpPr txBox="1">
            <a:spLocks/>
          </p:cNvSpPr>
          <p:nvPr/>
        </p:nvSpPr>
        <p:spPr>
          <a:xfrm>
            <a:off x="3217250" y="1662684"/>
            <a:ext cx="5757500" cy="4065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1.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아나콘다</a:t>
            </a: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(Anaconda) prompt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  <a:hlinkClick r:id="rId2"/>
              </a:rPr>
              <a:t>설치링크</a:t>
            </a:r>
            <a:endParaRPr lang="en-US" altLang="ko-KR" sz="2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Python (3.9.5)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  <a:hlinkClick r:id="rId3"/>
              </a:rPr>
              <a:t>버전변경</a:t>
            </a:r>
            <a:endParaRPr lang="en-US" altLang="ko-KR" sz="2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설치해야 할 </a:t>
            </a: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모듈 설명 </a:t>
            </a:r>
            <a:r>
              <a:rPr lang="ko-KR" altLang="en-US" sz="2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  <a:hlinkClick r:id="rId4"/>
              </a:rPr>
              <a:t>링크</a:t>
            </a:r>
            <a:endParaRPr lang="en-US" altLang="ko-KR" sz="2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conda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install [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모듈이름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face_recognition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[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필수</a:t>
            </a:r>
            <a:r>
              <a:rPr lang="en-US" altLang="ko-KR" sz="2400" dirty="0" smtClean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4. </a:t>
            </a:r>
            <a:r>
              <a:rPr lang="en-US" altLang="ko-KR" sz="2400" dirty="0" err="1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Github</a:t>
            </a:r>
            <a:r>
              <a:rPr lang="en-US" altLang="ko-KR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  <a:hlinkClick r:id="rId5"/>
              </a:rPr>
              <a:t>코드</a:t>
            </a:r>
            <a:r>
              <a:rPr lang="ko-KR" altLang="en-US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(examples)</a:t>
            </a:r>
            <a:endParaRPr lang="en-US" altLang="ko-KR" sz="24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CDF75D7-1723-4C45-B0CB-ED81594E9556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실습환경</a:t>
            </a:r>
            <a:endParaRPr lang="ko-KR" altLang="en-US" sz="28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7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1A8FC24-7768-4AFD-B6F3-B62E0D7B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97" y="1319212"/>
            <a:ext cx="6962775" cy="46767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1998216-0055-4EFF-9061-73CE196F06DB}"/>
              </a:ext>
            </a:extLst>
          </p:cNvPr>
          <p:cNvSpPr txBox="1">
            <a:spLocks/>
          </p:cNvSpPr>
          <p:nvPr/>
        </p:nvSpPr>
        <p:spPr>
          <a:xfrm>
            <a:off x="647140" y="23125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사진 속 얼굴 찾기 </a:t>
            </a:r>
            <a:r>
              <a:rPr lang="en-US" altLang="ko-KR" sz="2800" dirty="0" smtClean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1)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788E5E-F685-4D33-9231-B1DB14D1AD31}"/>
              </a:ext>
            </a:extLst>
          </p:cNvPr>
          <p:cNvSpPr txBox="1"/>
          <p:nvPr/>
        </p:nvSpPr>
        <p:spPr>
          <a:xfrm>
            <a:off x="6126039" y="1884526"/>
            <a:ext cx="191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이미지 로드</a:t>
            </a:r>
            <a:r>
              <a:rPr lang="en-US" altLang="ko-KR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숫자배열로</a:t>
            </a:r>
            <a:r>
              <a:rPr lang="en-US" altLang="ko-KR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449E028-E35B-4E81-A8B4-F6A8F7FBD912}"/>
              </a:ext>
            </a:extLst>
          </p:cNvPr>
          <p:cNvSpPr/>
          <p:nvPr/>
        </p:nvSpPr>
        <p:spPr>
          <a:xfrm>
            <a:off x="3030415" y="1913836"/>
            <a:ext cx="3124200" cy="208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4B6FB2E-F078-4C9B-9665-E54D4A359295}"/>
              </a:ext>
            </a:extLst>
          </p:cNvPr>
          <p:cNvSpPr/>
          <p:nvPr/>
        </p:nvSpPr>
        <p:spPr>
          <a:xfrm>
            <a:off x="3640015" y="3758593"/>
            <a:ext cx="2649416" cy="208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01A06CA-1AD0-4D7B-8DEC-C86DFD72330B}"/>
              </a:ext>
            </a:extLst>
          </p:cNvPr>
          <p:cNvSpPr txBox="1"/>
          <p:nvPr/>
        </p:nvSpPr>
        <p:spPr>
          <a:xfrm>
            <a:off x="6289431" y="3726310"/>
            <a:ext cx="15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얼굴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위치값</a:t>
            </a:r>
            <a:r>
              <a: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찾기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F859ED8-19CD-4646-B07C-E68E204D7FDE}"/>
              </a:ext>
            </a:extLst>
          </p:cNvPr>
          <p:cNvSpPr/>
          <p:nvPr/>
        </p:nvSpPr>
        <p:spPr>
          <a:xfrm>
            <a:off x="3557954" y="5496356"/>
            <a:ext cx="1946031" cy="165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C618E91-C0C4-49B5-A0B3-BE0CEA0FE6C4}"/>
              </a:ext>
            </a:extLst>
          </p:cNvPr>
          <p:cNvSpPr txBox="1"/>
          <p:nvPr/>
        </p:nvSpPr>
        <p:spPr>
          <a:xfrm>
            <a:off x="5465886" y="5446488"/>
            <a:ext cx="244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Numpy</a:t>
            </a:r>
            <a:r>
              <a:rPr lang="ko-KR" altLang="en-US" sz="1400" dirty="0">
                <a:solidFill>
                  <a:srgbClr val="FF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배열 </a:t>
            </a:r>
            <a:r>
              <a:rPr lang="ko-KR" altLang="en-US" sz="1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이미지로 변환</a:t>
            </a:r>
            <a:endParaRPr lang="ko-KR" altLang="en-US" sz="1400" dirty="0">
              <a:solidFill>
                <a:srgbClr val="FF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4072</TotalTime>
  <Words>563</Words>
  <Application>Microsoft Office PowerPoint</Application>
  <PresentationFormat>와이드스크린</PresentationFormat>
  <Paragraphs>97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서울남산체 M</vt:lpstr>
      <vt:lpstr>맑은 고딕</vt:lpstr>
      <vt:lpstr>서울남산체 L</vt:lpstr>
      <vt:lpstr>함초롬돋움</vt:lpstr>
      <vt:lpstr>08서울남산체 EB</vt:lpstr>
      <vt:lpstr>08서울남산체 L</vt:lpstr>
      <vt:lpstr>서울남산체 B</vt:lpstr>
      <vt:lpstr>Arial</vt:lpstr>
      <vt:lpstr>서울남산체 EB</vt:lpstr>
      <vt:lpstr>제목 테마</vt:lpstr>
      <vt:lpstr>CryptoCraft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양유진</dc:creator>
  <cp:lastModifiedBy>양 유진</cp:lastModifiedBy>
  <cp:revision>599</cp:revision>
  <dcterms:created xsi:type="dcterms:W3CDTF">2019-03-05T04:29:07Z</dcterms:created>
  <dcterms:modified xsi:type="dcterms:W3CDTF">2021-06-20T11:34:06Z</dcterms:modified>
</cp:coreProperties>
</file>